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70" r:id="rId4"/>
    <p:sldId id="266" r:id="rId5"/>
    <p:sldId id="272" r:id="rId6"/>
    <p:sldId id="273" r:id="rId7"/>
    <p:sldId id="274" r:id="rId8"/>
    <p:sldId id="287" r:id="rId9"/>
    <p:sldId id="275" r:id="rId10"/>
    <p:sldId id="283" r:id="rId11"/>
    <p:sldId id="284" r:id="rId12"/>
    <p:sldId id="285" r:id="rId13"/>
    <p:sldId id="286" r:id="rId14"/>
    <p:sldId id="269" r:id="rId15"/>
    <p:sldId id="278" r:id="rId16"/>
    <p:sldId id="264" r:id="rId17"/>
    <p:sldId id="277" r:id="rId18"/>
    <p:sldId id="265" r:id="rId19"/>
    <p:sldId id="279" r:id="rId20"/>
    <p:sldId id="280" r:id="rId21"/>
    <p:sldId id="281" r:id="rId22"/>
    <p:sldId id="267" r:id="rId23"/>
    <p:sldId id="260" r:id="rId24"/>
    <p:sldId id="268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101"/>
    <a:srgbClr val="C5C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 autoAdjust="0"/>
    <p:restoredTop sz="94627" autoAdjust="0"/>
  </p:normalViewPr>
  <p:slideViewPr>
    <p:cSldViewPr snapToGrid="0">
      <p:cViewPr>
        <p:scale>
          <a:sx n="100" d="100"/>
          <a:sy n="100" d="100"/>
        </p:scale>
        <p:origin x="2376" y="1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2340B-B2F9-B656-42D0-4264FB544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A4B045-D510-5760-73BC-770B2504B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A0E84-5AD3-2990-2A29-D82564DB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6CC6C-76C7-B939-930F-F2E66A11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EB47B-D45B-360C-DF71-19F4D83D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8A02C6-5B12-F633-911F-39C03D635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635" y="6534190"/>
            <a:ext cx="1571429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4F298-C270-4C2B-D6E7-FC6A4EDC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140E70-B526-0753-2295-48CFBD08E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DD889-AB36-CE8C-6C50-D860E46A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A8538-E5DA-3E85-F48E-5F50F320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682F5-C6E9-B9E3-EE40-038AD3D1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59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DF0542-C0A7-DC9F-0994-D0FAD27F3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282D4C-AA43-7F94-7EFF-CDB76A138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1A711-D19D-35AE-B91A-D509443A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2D4A04-6239-77EC-3138-AC3AA48E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7C55D-B99D-85D1-84E7-07ABDC94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7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8F025-6B3A-ECF0-A544-461C2DF7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F5AECD-553E-6F0B-3C9C-114A911BC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0BC33-47C2-594C-5033-D03C377C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3420B-EFB3-25FD-49FC-88720EF8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97565B-6228-6B07-E080-1D6C91FD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044B1D-C08B-109A-B13C-DE5948AD5B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635" y="6534190"/>
            <a:ext cx="1571429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0571-E6E2-B2CD-4951-4621AB45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01CBDD-58A0-1C61-B859-32A4AFB5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B76C5-485D-769A-12EA-D922AA64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F46CB-F0B1-CDF2-9386-22A845018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EA2AD-A051-F08D-478A-A796F029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4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C1BCF-AD0D-76DB-E585-1E0F3B75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807DEA-57D2-C25B-8D5E-EA11D98F5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F03C15-85A6-3CBB-19A9-B3C544413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B06A5B-2FE4-C615-4804-ABB6E256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28E3A8-6522-7B55-40C5-28A661D0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BFCE17-0019-7627-A56A-C2E7853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00726-198A-639C-0E04-AE0D351C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4C8164-18FF-D560-644E-900140D9D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78152D-8999-28D3-9BD0-ECC24B6CE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194ED4-8F70-3BE2-C3C8-AF13A21A9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CD3E83-8933-9BFD-1295-34097281E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FDFF3B-8B92-E852-E342-95A31513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08C8D-DDA5-27F1-7F0E-249E7195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C277C1-2AE0-5468-696C-F488828E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08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7C678-7461-B342-CD0E-589B3935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468BB4-3A3B-9324-BC39-9CFFDFBE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E77261-20C8-0465-4451-26761086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C48313-069F-B25F-658C-62A294C9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5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1258A2-9C43-F275-1FB7-3C05BAB3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4979DB-B65B-54E2-2118-5A97E56C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9944FB-DA67-61AA-58F2-26F56B8B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9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F7815-CB14-36F0-B8AE-0877A1D3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695278-EA69-8518-95E7-9CDDBA95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0E82CC-F91E-836D-0C9C-468947158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AD0FB-7830-0214-3856-9B039515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7E3D66-1DA8-80A3-C109-038F0E8D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41F033-2E42-A7D8-C711-54B7DBE1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7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F7D4E-B032-1410-EF77-AB68C928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3A520D-C841-2E48-EC6B-0F025C238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4641B7-3DEC-7495-05B9-A1B1A4D7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3D6B95-2D47-3496-074E-811C3A72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4F8D60-DF48-BADC-C488-EE180BBE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6A666-5E0A-7484-7610-D14D6AF6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59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A4171F-4FBA-DBD4-0D10-4ACDBFB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2A86FC-912E-FBB5-A6B7-B2218B3A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60419-6E0E-514F-5325-C9997114F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6783-B31A-47C0-AE79-30A5673A076E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9AB171-FDBB-BA4F-1492-74085237D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2269D-ADE1-BFAE-6259-95DCE3594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FAC33-3C57-45E1-998E-723CEC7A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96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424D6-7982-C43B-5734-2CC3BD30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301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C5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8FEFB2-0F96-7B96-D718-A77AD3AD0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227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2024.06.19</a:t>
            </a:r>
          </a:p>
          <a:p>
            <a:r>
              <a:rPr lang="zh-CN" altLang="en-US" sz="1400" dirty="0"/>
              <a:t>汇报人：冯以恒 刘江龙</a:t>
            </a:r>
          </a:p>
        </p:txBody>
      </p:sp>
    </p:spTree>
    <p:extLst>
      <p:ext uri="{BB962C8B-B14F-4D97-AF65-F5344CB8AC3E}">
        <p14:creationId xmlns:p14="http://schemas.microsoft.com/office/powerpoint/2010/main" val="61588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F7D325-7659-5021-8F99-9202D05B3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7"/>
          <a:stretch/>
        </p:blipFill>
        <p:spPr>
          <a:xfrm>
            <a:off x="528637" y="1261055"/>
            <a:ext cx="5353050" cy="2398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D9B052-D5D7-1DCB-EAF9-B3914995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6" y="3744541"/>
            <a:ext cx="5161051" cy="23986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A34A4-6D41-651A-582A-48B5291D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14" y="1310937"/>
            <a:ext cx="5672137" cy="25042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ED8575-FB10-B529-395D-83225E36D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3" y="3955069"/>
            <a:ext cx="5288141" cy="21565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372FCC-93ED-394D-76AC-6D474A79F942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13" name="平行四边形 4">
            <a:extLst>
              <a:ext uri="{FF2B5EF4-FFF2-40B4-BE49-F238E27FC236}">
                <a16:creationId xmlns:a16="http://schemas.microsoft.com/office/drawing/2014/main" id="{5425D444-FE10-2D93-BF86-B6C24C5B9C87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5AFC8-C09E-0F74-C764-14773B222B8D}"/>
              </a:ext>
            </a:extLst>
          </p:cNvPr>
          <p:cNvSpPr txBox="1"/>
          <p:nvPr/>
        </p:nvSpPr>
        <p:spPr>
          <a:xfrm>
            <a:off x="178779" y="7279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建筑平面布局程序化生成算法</a:t>
            </a:r>
          </a:p>
        </p:txBody>
      </p:sp>
    </p:spTree>
    <p:extLst>
      <p:ext uri="{BB962C8B-B14F-4D97-AF65-F5344CB8AC3E}">
        <p14:creationId xmlns:p14="http://schemas.microsoft.com/office/powerpoint/2010/main" val="289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FCB8EE-087F-79D4-F330-42B83364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42" y="876300"/>
            <a:ext cx="5016471" cy="5981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998B23-BAAC-DD34-3FAA-0B58A8FD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13" y="876300"/>
            <a:ext cx="4087591" cy="5981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10411D-9FB6-46F1-D5F5-25D5111E65B8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9" name="平行四边形 4">
            <a:extLst>
              <a:ext uri="{FF2B5EF4-FFF2-40B4-BE49-F238E27FC236}">
                <a16:creationId xmlns:a16="http://schemas.microsoft.com/office/drawing/2014/main" id="{421AEDCA-414D-5D55-199F-FF032CA8ABF4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4ADB7B-56B9-D9D2-EDAD-76BB03496C6B}"/>
              </a:ext>
            </a:extLst>
          </p:cNvPr>
          <p:cNvSpPr txBox="1"/>
          <p:nvPr/>
        </p:nvSpPr>
        <p:spPr>
          <a:xfrm>
            <a:off x="178779" y="7279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建筑平面布局程序化生成算法</a:t>
            </a:r>
          </a:p>
        </p:txBody>
      </p:sp>
    </p:spTree>
    <p:extLst>
      <p:ext uri="{BB962C8B-B14F-4D97-AF65-F5344CB8AC3E}">
        <p14:creationId xmlns:p14="http://schemas.microsoft.com/office/powerpoint/2010/main" val="276092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DB16E0-C6F2-AB1A-BE0D-E70D6063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22" y="1356360"/>
            <a:ext cx="4598298" cy="55016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7A5108-530A-3146-96B3-6D73FEE3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37" y="1379302"/>
            <a:ext cx="4598299" cy="54786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52DE6E-EA23-77D0-B611-250900AE81C8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11" name="平行四边形 4">
            <a:extLst>
              <a:ext uri="{FF2B5EF4-FFF2-40B4-BE49-F238E27FC236}">
                <a16:creationId xmlns:a16="http://schemas.microsoft.com/office/drawing/2014/main" id="{4E9CE1BE-FE35-10E1-D6D7-C59E7A2B54D9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3FBBEF-7F91-98BA-3436-A68E73FF20F5}"/>
              </a:ext>
            </a:extLst>
          </p:cNvPr>
          <p:cNvSpPr txBox="1"/>
          <p:nvPr/>
        </p:nvSpPr>
        <p:spPr>
          <a:xfrm>
            <a:off x="178779" y="7279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建筑平面布局程序化生成算法</a:t>
            </a:r>
          </a:p>
        </p:txBody>
      </p:sp>
    </p:spTree>
    <p:extLst>
      <p:ext uri="{BB962C8B-B14F-4D97-AF65-F5344CB8AC3E}">
        <p14:creationId xmlns:p14="http://schemas.microsoft.com/office/powerpoint/2010/main" val="133377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8F05E2-D2A8-E974-FF49-81793439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9" y="1114658"/>
            <a:ext cx="4950951" cy="574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82FF9-2774-A43E-0CA8-B41BBC94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1" y="1144798"/>
            <a:ext cx="4402626" cy="57132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491C5B-83C5-EC94-B063-20E722C3776B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9" name="平行四边形 4">
            <a:extLst>
              <a:ext uri="{FF2B5EF4-FFF2-40B4-BE49-F238E27FC236}">
                <a16:creationId xmlns:a16="http://schemas.microsoft.com/office/drawing/2014/main" id="{C0A41271-1A9C-2DD6-5932-687563CC3C6E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509C3F-45B2-BFC2-12EF-2DFEF8FD10AF}"/>
              </a:ext>
            </a:extLst>
          </p:cNvPr>
          <p:cNvSpPr txBox="1"/>
          <p:nvPr/>
        </p:nvSpPr>
        <p:spPr>
          <a:xfrm>
            <a:off x="178779" y="72794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建筑平面布局程序化生成算法</a:t>
            </a:r>
          </a:p>
        </p:txBody>
      </p:sp>
    </p:spTree>
    <p:extLst>
      <p:ext uri="{BB962C8B-B14F-4D97-AF65-F5344CB8AC3E}">
        <p14:creationId xmlns:p14="http://schemas.microsoft.com/office/powerpoint/2010/main" val="50061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E0E02FF-EC9D-74A0-24CC-8410E6D5E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2" r="731"/>
          <a:stretch/>
        </p:blipFill>
        <p:spPr>
          <a:xfrm>
            <a:off x="833120" y="1871579"/>
            <a:ext cx="3766889" cy="38891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25C88E-CB49-2629-75F5-78E44504D1A4}"/>
              </a:ext>
            </a:extLst>
          </p:cNvPr>
          <p:cNvSpPr txBox="1"/>
          <p:nvPr/>
        </p:nvSpPr>
        <p:spPr>
          <a:xfrm>
            <a:off x="178779" y="727948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 ：</a:t>
            </a:r>
            <a:r>
              <a:rPr lang="en-US" altLang="zh-CN" i="1" dirty="0"/>
              <a:t>Plan Finder</a:t>
            </a:r>
            <a:endParaRPr lang="zh-CN" altLang="en-US" i="1" dirty="0"/>
          </a:p>
        </p:txBody>
      </p:sp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0DE3BCD0-98E1-9121-7514-1F717BDC3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1138"/>
          <a:stretch/>
        </p:blipFill>
        <p:spPr>
          <a:xfrm>
            <a:off x="4935488" y="965516"/>
            <a:ext cx="7187559" cy="53955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917D6C-90DE-6339-3E03-17CA607D654A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4" name="平行四边形 4">
            <a:extLst>
              <a:ext uri="{FF2B5EF4-FFF2-40B4-BE49-F238E27FC236}">
                <a16:creationId xmlns:a16="http://schemas.microsoft.com/office/drawing/2014/main" id="{CDFFDA6E-DEBE-DD3A-95BD-40562CAE56BE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57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屏幕截图&#10;&#10;描述已自动生成">
            <a:extLst>
              <a:ext uri="{FF2B5EF4-FFF2-40B4-BE49-F238E27FC236}">
                <a16:creationId xmlns:a16="http://schemas.microsoft.com/office/drawing/2014/main" id="{FA264D31-97C8-8B05-C65A-CE298C3EF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30" b="2009"/>
          <a:stretch/>
        </p:blipFill>
        <p:spPr>
          <a:xfrm>
            <a:off x="2171165" y="1558449"/>
            <a:ext cx="8133340" cy="41689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F50862-C10E-D0E6-2880-1DD793FF074A}"/>
              </a:ext>
            </a:extLst>
          </p:cNvPr>
          <p:cNvSpPr txBox="1"/>
          <p:nvPr/>
        </p:nvSpPr>
        <p:spPr>
          <a:xfrm>
            <a:off x="4471331" y="5838737"/>
            <a:ext cx="3691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通过输入户型边界和房间数量生成多种户型平面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FD74FC-D9E6-B5DB-8B74-3740A9EF3223}"/>
              </a:ext>
            </a:extLst>
          </p:cNvPr>
          <p:cNvSpPr txBox="1"/>
          <p:nvPr/>
        </p:nvSpPr>
        <p:spPr>
          <a:xfrm>
            <a:off x="178779" y="727948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 ：</a:t>
            </a:r>
            <a:r>
              <a:rPr lang="en-US" altLang="zh-CN" i="1" dirty="0"/>
              <a:t>Plan Finder</a:t>
            </a:r>
            <a:endParaRPr lang="zh-CN" altLang="en-US" i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3D2EB-5DD6-AAA3-7A70-6D403291B9A8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DF85D288-75A9-6414-50C9-62A0500AE3E9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12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547683F4-4046-9F0A-294F-13D02785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12" y="1717735"/>
            <a:ext cx="3143726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图片">
            <a:extLst>
              <a:ext uri="{FF2B5EF4-FFF2-40B4-BE49-F238E27FC236}">
                <a16:creationId xmlns:a16="http://schemas.microsoft.com/office/drawing/2014/main" id="{0B4D9E51-91F8-72AC-3AE4-EFACFFEE1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4653" r="2212" b="3681"/>
          <a:stretch/>
        </p:blipFill>
        <p:spPr bwMode="auto">
          <a:xfrm>
            <a:off x="6405345" y="2077719"/>
            <a:ext cx="4368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9A734-7631-B132-F06D-CA6AE1D7A299}"/>
              </a:ext>
            </a:extLst>
          </p:cNvPr>
          <p:cNvSpPr txBox="1"/>
          <p:nvPr/>
        </p:nvSpPr>
        <p:spPr>
          <a:xfrm>
            <a:off x="199752" y="788684"/>
            <a:ext cx="536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相关案例：东南大学建筑学院高层住宅生成设计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2E9B28-68C2-D726-E38F-657C4FF6A5B8}"/>
              </a:ext>
            </a:extLst>
          </p:cNvPr>
          <p:cNvSpPr txBox="1"/>
          <p:nvPr/>
        </p:nvSpPr>
        <p:spPr>
          <a:xfrm>
            <a:off x="4049600" y="6349614"/>
            <a:ext cx="587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使用</a:t>
            </a:r>
            <a:r>
              <a:rPr lang="en-US" altLang="zh-CN" sz="1200" dirty="0"/>
              <a:t>MOEA</a:t>
            </a:r>
            <a:r>
              <a:rPr lang="zh-CN" altLang="en-US" sz="1200" dirty="0"/>
              <a:t>（元启发优化框架）和各类生成式算法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898527-09D8-C5E3-7465-25A5A822532A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4" name="平行四边形 4">
            <a:extLst>
              <a:ext uri="{FF2B5EF4-FFF2-40B4-BE49-F238E27FC236}">
                <a16:creationId xmlns:a16="http://schemas.microsoft.com/office/drawing/2014/main" id="{8D943DAE-A5BF-DC7A-7AB4-158426533A12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89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A32A2C-3AA7-A616-82CF-2EA5BDC6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7" y="3499409"/>
            <a:ext cx="8639175" cy="266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B5E6CC-BED7-BC9A-DC22-946EF15DEBBA}"/>
              </a:ext>
            </a:extLst>
          </p:cNvPr>
          <p:cNvSpPr txBox="1"/>
          <p:nvPr/>
        </p:nvSpPr>
        <p:spPr>
          <a:xfrm>
            <a:off x="289797" y="78660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相关案例：</a:t>
            </a:r>
            <a:r>
              <a:rPr lang="en-US" altLang="zh-CN" i="1" dirty="0"/>
              <a:t>House Diffusion</a:t>
            </a:r>
            <a:endParaRPr lang="zh-CN" altLang="en-US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DBD054-00C5-11D0-5698-DF66842F0960}"/>
              </a:ext>
            </a:extLst>
          </p:cNvPr>
          <p:cNvSpPr txBox="1"/>
          <p:nvPr/>
        </p:nvSpPr>
        <p:spPr>
          <a:xfrm>
            <a:off x="3466566" y="6369921"/>
            <a:ext cx="587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用离散和连续降噪扩散模型（</a:t>
            </a:r>
            <a:r>
              <a:rPr lang="en-US" altLang="zh-CN" sz="1200" dirty="0"/>
              <a:t>Diffusion Model</a:t>
            </a:r>
            <a:r>
              <a:rPr lang="zh-CN" altLang="en-US" sz="1200" dirty="0"/>
              <a:t>）生成矢量平面图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1AE00E-486A-816B-2F54-2C0D2A9B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66" y="922591"/>
            <a:ext cx="5052969" cy="23733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F4C94F-B73E-9472-C924-7FC11AB7ACC2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8" name="平行四边形 4">
            <a:extLst>
              <a:ext uri="{FF2B5EF4-FFF2-40B4-BE49-F238E27FC236}">
                <a16:creationId xmlns:a16="http://schemas.microsoft.com/office/drawing/2014/main" id="{8A62456E-2975-EC51-034C-201C5E52B737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69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0DAB73D-5522-8093-0B9D-CB0E57DE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1068625"/>
            <a:ext cx="9643959" cy="57893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013549-DD07-A944-FB4F-6D175F9EA27F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D0BD125D-4C6D-2333-E819-053A4BB56A96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99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C13FFE-D1D9-A601-B011-B04B3E756E3F}"/>
              </a:ext>
            </a:extLst>
          </p:cNvPr>
          <p:cNvSpPr txBox="1"/>
          <p:nvPr/>
        </p:nvSpPr>
        <p:spPr>
          <a:xfrm>
            <a:off x="165893" y="7777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相关案例：十方</a:t>
            </a:r>
          </a:p>
        </p:txBody>
      </p:sp>
      <p:pic>
        <p:nvPicPr>
          <p:cNvPr id="8" name="图片 7" descr="电脑萤幕画面&#10;&#10;中度可信度描述已自动生成">
            <a:extLst>
              <a:ext uri="{FF2B5EF4-FFF2-40B4-BE49-F238E27FC236}">
                <a16:creationId xmlns:a16="http://schemas.microsoft.com/office/drawing/2014/main" id="{F5B6545C-3A18-E8FB-D421-49281AE5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6" y="1249959"/>
            <a:ext cx="9001125" cy="5029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15C8B3-1DC4-B154-8461-C2512F9670F4}"/>
              </a:ext>
            </a:extLst>
          </p:cNvPr>
          <p:cNvSpPr txBox="1"/>
          <p:nvPr/>
        </p:nvSpPr>
        <p:spPr>
          <a:xfrm>
            <a:off x="4259325" y="6382067"/>
            <a:ext cx="587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基于多种建筑类型模板生成完整的街区形态布局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3C3D8E-064F-3B23-E6F5-D867F0CC3613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</a:t>
            </a:r>
          </a:p>
        </p:txBody>
      </p:sp>
      <p:sp>
        <p:nvSpPr>
          <p:cNvPr id="4" name="平行四边形 4">
            <a:extLst>
              <a:ext uri="{FF2B5EF4-FFF2-40B4-BE49-F238E27FC236}">
                <a16:creationId xmlns:a16="http://schemas.microsoft.com/office/drawing/2014/main" id="{788C5C11-16F1-5B77-5C33-3D12E889CBA7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7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7C9AEF-E78E-F846-91F0-0D73A138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565248"/>
            <a:ext cx="10287000" cy="56687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4C5127-D509-3EB7-0A89-B91E169DAE4C}"/>
              </a:ext>
            </a:extLst>
          </p:cNvPr>
          <p:cNvSpPr/>
          <p:nvPr/>
        </p:nvSpPr>
        <p:spPr>
          <a:xfrm>
            <a:off x="1196340" y="1303020"/>
            <a:ext cx="9707880" cy="586740"/>
          </a:xfrm>
          <a:prstGeom prst="rect">
            <a:avLst/>
          </a:prstGeom>
          <a:solidFill>
            <a:srgbClr val="FC5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FAA5FC-A584-0E53-BF5A-97709756A7F6}"/>
              </a:ext>
            </a:extLst>
          </p:cNvPr>
          <p:cNvSpPr/>
          <p:nvPr/>
        </p:nvSpPr>
        <p:spPr>
          <a:xfrm>
            <a:off x="1196340" y="2933700"/>
            <a:ext cx="9707880" cy="822960"/>
          </a:xfrm>
          <a:prstGeom prst="rect">
            <a:avLst/>
          </a:prstGeom>
          <a:solidFill>
            <a:srgbClr val="FC5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62F991-EA58-5AF2-1AF4-EB73C7BAE4C2}"/>
              </a:ext>
            </a:extLst>
          </p:cNvPr>
          <p:cNvSpPr/>
          <p:nvPr/>
        </p:nvSpPr>
        <p:spPr>
          <a:xfrm>
            <a:off x="1196340" y="3977640"/>
            <a:ext cx="9707880" cy="1120140"/>
          </a:xfrm>
          <a:prstGeom prst="rect">
            <a:avLst/>
          </a:prstGeom>
          <a:solidFill>
            <a:srgbClr val="FC5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6273E5-396C-DA1D-F76E-296769AAA60A}"/>
              </a:ext>
            </a:extLst>
          </p:cNvPr>
          <p:cNvSpPr/>
          <p:nvPr/>
        </p:nvSpPr>
        <p:spPr>
          <a:xfrm>
            <a:off x="1196340" y="5335740"/>
            <a:ext cx="9707880" cy="607860"/>
          </a:xfrm>
          <a:prstGeom prst="rect">
            <a:avLst/>
          </a:prstGeom>
          <a:solidFill>
            <a:srgbClr val="FC5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124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C13FFE-D1D9-A601-B011-B04B3E756E3F}"/>
              </a:ext>
            </a:extLst>
          </p:cNvPr>
          <p:cNvSpPr txBox="1"/>
          <p:nvPr/>
        </p:nvSpPr>
        <p:spPr>
          <a:xfrm>
            <a:off x="165893" y="777719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相关案例：</a:t>
            </a:r>
            <a:r>
              <a:rPr lang="en-US" altLang="zh-CN" i="1" dirty="0"/>
              <a:t>Sidewalk Labs</a:t>
            </a:r>
            <a:endParaRPr lang="zh-CN" altLang="en-US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5C8B3-1DC4-B154-8461-C2512F9670F4}"/>
              </a:ext>
            </a:extLst>
          </p:cNvPr>
          <p:cNvSpPr txBox="1"/>
          <p:nvPr/>
        </p:nvSpPr>
        <p:spPr>
          <a:xfrm>
            <a:off x="4259325" y="6382067"/>
            <a:ext cx="5872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基于机器学习生成不同的地块形态布局</a:t>
            </a: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4062AAA1-FA28-7F9B-F1C8-775F98934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41" y="1224137"/>
            <a:ext cx="8411560" cy="49291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92DAF1-10D9-5986-A08C-30FF184ED3EC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</a:t>
            </a:r>
          </a:p>
        </p:txBody>
      </p:sp>
      <p:sp>
        <p:nvSpPr>
          <p:cNvPr id="6" name="平行四边形 4">
            <a:extLst>
              <a:ext uri="{FF2B5EF4-FFF2-40B4-BE49-F238E27FC236}">
                <a16:creationId xmlns:a16="http://schemas.microsoft.com/office/drawing/2014/main" id="{9EB64203-E1E6-9041-7FE9-BDA72A219162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8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C13FFE-D1D9-A601-B011-B04B3E756E3F}"/>
              </a:ext>
            </a:extLst>
          </p:cNvPr>
          <p:cNvSpPr txBox="1"/>
          <p:nvPr/>
        </p:nvSpPr>
        <p:spPr>
          <a:xfrm>
            <a:off x="165893" y="77771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相关案例：东南大学建筑学院杨俊宴教授团队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E4CCF55-868D-FCEE-D268-D4C68B9AF881}"/>
              </a:ext>
            </a:extLst>
          </p:cNvPr>
          <p:cNvGrpSpPr/>
          <p:nvPr/>
        </p:nvGrpSpPr>
        <p:grpSpPr>
          <a:xfrm>
            <a:off x="549479" y="1250559"/>
            <a:ext cx="10999585" cy="2593036"/>
            <a:chOff x="389729" y="566338"/>
            <a:chExt cx="12292237" cy="30537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698C498-8458-13C6-DC9A-F8FA7A816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29" y="566338"/>
              <a:ext cx="6087271" cy="305379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8D6C71-A3E0-1153-4D0F-F9CD2BF5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037" y="566338"/>
              <a:ext cx="6021929" cy="3053798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6B15498-E5A7-16E7-44BF-0DCBE1F7F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26" y="4010520"/>
            <a:ext cx="5141781" cy="26181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563F15-8066-41B3-7503-3810F18245E8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</a:t>
            </a:r>
          </a:p>
        </p:txBody>
      </p:sp>
      <p:sp>
        <p:nvSpPr>
          <p:cNvPr id="9" name="平行四边形 4">
            <a:extLst>
              <a:ext uri="{FF2B5EF4-FFF2-40B4-BE49-F238E27FC236}">
                <a16:creationId xmlns:a16="http://schemas.microsoft.com/office/drawing/2014/main" id="{784DA81C-7D0A-E610-7DB3-27E201E861B4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11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A125821D-E247-3082-4304-76412C01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27" y="1343675"/>
            <a:ext cx="9099158" cy="508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0FD1DD-A9F4-7994-AFAC-02C521FC38DE}"/>
              </a:ext>
            </a:extLst>
          </p:cNvPr>
          <p:cNvSpPr txBox="1"/>
          <p:nvPr/>
        </p:nvSpPr>
        <p:spPr>
          <a:xfrm>
            <a:off x="165893" y="777719"/>
            <a:ext cx="76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 建筑运算与应用研究所</a:t>
            </a:r>
            <a:r>
              <a:rPr lang="en-US" altLang="zh-CN" i="1" dirty="0"/>
              <a:t> </a:t>
            </a:r>
            <a:r>
              <a:rPr lang="en-US" altLang="zh-CN" i="1" dirty="0" err="1"/>
              <a:t>SimForms</a:t>
            </a: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52DA18-E465-AA76-640C-1A4A7AFA6DC5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FD06DBB-3080-83E8-7699-CA49062B21B8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171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F3D0EE-A3A2-47DB-B330-9966FE42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26" y="2290796"/>
            <a:ext cx="6402221" cy="44246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C052CA-FBBC-4BA7-6FD5-664A4589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5" y="724913"/>
            <a:ext cx="7861622" cy="280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428F91-9246-2CBF-F0F6-5DA0A98F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05" y="1144589"/>
            <a:ext cx="8162234" cy="6917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EF80AE-FEE6-53F8-1092-BED6CC133C23}"/>
              </a:ext>
            </a:extLst>
          </p:cNvPr>
          <p:cNvSpPr txBox="1"/>
          <p:nvPr/>
        </p:nvSpPr>
        <p:spPr>
          <a:xfrm>
            <a:off x="90392" y="1975940"/>
            <a:ext cx="76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 建筑运算与应用研究所</a:t>
            </a:r>
            <a:r>
              <a:rPr lang="en-US" altLang="zh-CN" i="1" dirty="0"/>
              <a:t> </a:t>
            </a:r>
            <a:r>
              <a:rPr lang="en-US" altLang="zh-CN" i="1" dirty="0" err="1"/>
              <a:t>SimForms</a:t>
            </a: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7D2BDB-F8C7-B428-B680-24CA6DFB6138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 </a:t>
            </a:r>
            <a:r>
              <a:rPr lang="en-US" altLang="zh-CN" sz="2000" b="1" dirty="0">
                <a:solidFill>
                  <a:srgbClr val="FC5101"/>
                </a:solidFill>
              </a:rPr>
              <a:t>– </a:t>
            </a:r>
            <a:r>
              <a:rPr lang="zh-CN" altLang="en-US" sz="2000" b="1" dirty="0">
                <a:solidFill>
                  <a:srgbClr val="FC5101"/>
                </a:solidFill>
              </a:rPr>
              <a:t>结合建筑生成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977EF5B6-C85D-B25C-74E2-EBAED77E2F83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13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750696F4-451F-7F22-6F2D-99042C21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70" y="1409992"/>
            <a:ext cx="102679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71B4BB-6ACA-B6E8-3341-1AFC0FFD5648}"/>
              </a:ext>
            </a:extLst>
          </p:cNvPr>
          <p:cNvSpPr txBox="1"/>
          <p:nvPr/>
        </p:nvSpPr>
        <p:spPr>
          <a:xfrm>
            <a:off x="102976" y="763661"/>
            <a:ext cx="76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 建筑运算与应用研究所</a:t>
            </a:r>
            <a:r>
              <a:rPr lang="en-US" altLang="zh-CN" i="1" dirty="0"/>
              <a:t> </a:t>
            </a:r>
            <a:r>
              <a:rPr lang="en-US" altLang="zh-CN" i="1" dirty="0" err="1"/>
              <a:t>SimForms</a:t>
            </a: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F73C2-909A-39D5-5BD0-98C06BB31D91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 </a:t>
            </a:r>
            <a:r>
              <a:rPr lang="en-US" altLang="zh-CN" sz="2000" b="1" dirty="0">
                <a:solidFill>
                  <a:srgbClr val="FC5101"/>
                </a:solidFill>
              </a:rPr>
              <a:t>– </a:t>
            </a:r>
            <a:r>
              <a:rPr lang="zh-CN" altLang="en-US" sz="2000" b="1" dirty="0">
                <a:solidFill>
                  <a:srgbClr val="FC5101"/>
                </a:solidFill>
              </a:rPr>
              <a:t>结合建筑生成</a:t>
            </a:r>
          </a:p>
        </p:txBody>
      </p:sp>
      <p:sp>
        <p:nvSpPr>
          <p:cNvPr id="4" name="平行四边形 4">
            <a:extLst>
              <a:ext uri="{FF2B5EF4-FFF2-40B4-BE49-F238E27FC236}">
                <a16:creationId xmlns:a16="http://schemas.microsoft.com/office/drawing/2014/main" id="{170FEC1A-F58B-1831-CA94-8C961A4776BA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16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F2982E-7677-0ADD-4969-E9DDB8D7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83366"/>
            <a:ext cx="10458450" cy="50154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4696EC-9C36-2617-FB28-E2C8A2128672}"/>
              </a:ext>
            </a:extLst>
          </p:cNvPr>
          <p:cNvSpPr txBox="1"/>
          <p:nvPr/>
        </p:nvSpPr>
        <p:spPr>
          <a:xfrm>
            <a:off x="0" y="659220"/>
            <a:ext cx="76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 建筑运算与应用研究所</a:t>
            </a:r>
            <a:r>
              <a:rPr lang="en-US" altLang="zh-CN" i="1" dirty="0"/>
              <a:t> </a:t>
            </a:r>
            <a:r>
              <a:rPr lang="en-US" altLang="zh-CN" i="1" dirty="0" err="1"/>
              <a:t>SimForms</a:t>
            </a:r>
            <a:endParaRPr lang="zh-CN" altLang="en-US" i="1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2AF06-BD32-228D-E741-C56FBA2433B2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3.</a:t>
            </a:r>
            <a:r>
              <a:rPr lang="zh-CN" altLang="en-US" sz="2000" b="1" dirty="0">
                <a:solidFill>
                  <a:srgbClr val="FC5101"/>
                </a:solidFill>
              </a:rPr>
              <a:t>城市白模选题 </a:t>
            </a:r>
            <a:r>
              <a:rPr lang="en-US" altLang="zh-CN" sz="2000" b="1" dirty="0">
                <a:solidFill>
                  <a:srgbClr val="FC5101"/>
                </a:solidFill>
              </a:rPr>
              <a:t>– </a:t>
            </a:r>
            <a:r>
              <a:rPr lang="zh-CN" altLang="en-US" sz="2000" b="1" dirty="0">
                <a:solidFill>
                  <a:srgbClr val="FC5101"/>
                </a:solidFill>
              </a:rPr>
              <a:t>结合建筑生成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366B7F59-396D-EAB0-3A5A-CF58E57DF157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45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158ED7-556E-E4DF-BF61-A64AA445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2" y="1731106"/>
            <a:ext cx="5307762" cy="4761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B425F-DE12-55F2-0F3E-D78A91571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/>
          <a:stretch/>
        </p:blipFill>
        <p:spPr>
          <a:xfrm>
            <a:off x="6538645" y="1487392"/>
            <a:ext cx="4075651" cy="5280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A1C990-1879-DEA2-2460-7F0D1EED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65" y="772849"/>
            <a:ext cx="10239375" cy="3619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2B545D-047E-BE1B-11C8-28E63FA4A2EA}"/>
              </a:ext>
            </a:extLst>
          </p:cNvPr>
          <p:cNvSpPr txBox="1"/>
          <p:nvPr/>
        </p:nvSpPr>
        <p:spPr>
          <a:xfrm>
            <a:off x="155197" y="1252330"/>
            <a:ext cx="76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相关案例：东南大学建筑学院 建筑运算与应用研究所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269010-B483-4A37-64F5-DA6CA0074741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4.</a:t>
            </a:r>
            <a:r>
              <a:rPr lang="zh-CN" altLang="en-US" sz="2000" b="1" dirty="0">
                <a:solidFill>
                  <a:srgbClr val="FC5101"/>
                </a:solidFill>
              </a:rPr>
              <a:t>其他</a:t>
            </a:r>
          </a:p>
        </p:txBody>
      </p:sp>
      <p:sp>
        <p:nvSpPr>
          <p:cNvPr id="6" name="平行四边形 4">
            <a:extLst>
              <a:ext uri="{FF2B5EF4-FFF2-40B4-BE49-F238E27FC236}">
                <a16:creationId xmlns:a16="http://schemas.microsoft.com/office/drawing/2014/main" id="{39219D40-B11E-FCBB-7711-7B41D48C8D08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56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F013DA-A917-13A1-DB83-ED7F5935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722502"/>
            <a:ext cx="6238875" cy="571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50C75-CB98-E9A7-074F-E2302542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70" y="722502"/>
            <a:ext cx="4615158" cy="5715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F8FE32-6587-1673-9C99-E6353A416B37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4.</a:t>
            </a:r>
            <a:r>
              <a:rPr lang="zh-CN" altLang="en-US" sz="2000" b="1" dirty="0">
                <a:solidFill>
                  <a:srgbClr val="FC5101"/>
                </a:solidFill>
              </a:rPr>
              <a:t>其他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8B3BA7FA-5C39-CBFD-0D5A-383C1F7CA678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EC7041-087D-2132-AADB-20E0710AA903}"/>
              </a:ext>
            </a:extLst>
          </p:cNvPr>
          <p:cNvSpPr txBox="1"/>
          <p:nvPr/>
        </p:nvSpPr>
        <p:spPr>
          <a:xfrm>
            <a:off x="2295525" y="6331723"/>
            <a:ext cx="7829550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050" b="0" i="0" u="none" strike="noStrike" baseline="0" dirty="0">
              <a:solidFill>
                <a:srgbClr val="000000"/>
              </a:solidFill>
              <a:latin typeface="Charis SIL"/>
            </a:endParaRP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Charis SIL"/>
              </a:rPr>
              <a:t> 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Charis SIL"/>
              </a:rPr>
              <a:t>BIM generation from 3D point clouds by combining 3D deep learning and improved morphological approach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4205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917B289-AD1B-F080-3BDC-A4E6955A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41" y="0"/>
            <a:ext cx="10426959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ED9A34-805D-C76C-226A-DD58FC53594F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1.</a:t>
            </a:r>
            <a:r>
              <a:rPr lang="zh-CN" altLang="en-US" sz="2000" b="1" dirty="0">
                <a:solidFill>
                  <a:srgbClr val="FC5101"/>
                </a:solidFill>
              </a:rPr>
              <a:t>综述</a:t>
            </a:r>
          </a:p>
        </p:txBody>
      </p:sp>
      <p:sp>
        <p:nvSpPr>
          <p:cNvPr id="4" name="平行四边形 4">
            <a:extLst>
              <a:ext uri="{FF2B5EF4-FFF2-40B4-BE49-F238E27FC236}">
                <a16:creationId xmlns:a16="http://schemas.microsoft.com/office/drawing/2014/main" id="{759FC7A0-53EA-162D-7CAC-A59F7EB41029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5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FA349-B0F5-1904-113C-D4A77A55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65" y="11422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600" b="1" dirty="0">
                <a:solidFill>
                  <a:srgbClr val="FC5101"/>
                </a:solidFill>
              </a:rPr>
              <a:t>几个考虑维度</a:t>
            </a:r>
            <a:r>
              <a:rPr lang="en-US" altLang="zh-CN" sz="2600" b="1" dirty="0">
                <a:solidFill>
                  <a:srgbClr val="FC5101"/>
                </a:solidFill>
              </a:rPr>
              <a:t>:</a:t>
            </a:r>
          </a:p>
          <a:p>
            <a:endParaRPr lang="en-US" altLang="zh-CN" dirty="0"/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的程度： 算法应用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迁移学习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从头训练？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		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机器学习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深度学习？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考虑计算速度（用户等待时间）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是否有足够的数据库支撑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数据是否容易获取（如果算法需要）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实现难度：包括结果不确定性和完成任务的时长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07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12F921-52D7-CC21-75A0-CCB922B6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" y="0"/>
            <a:ext cx="1021352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E74992-58DB-543D-36D7-216C5867862F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3DD7D633-6E88-81D5-248A-FD97CFC15113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EA669D-7FEE-C529-01CF-02C6460BC334}"/>
              </a:ext>
            </a:extLst>
          </p:cNvPr>
          <p:cNvSpPr txBox="1"/>
          <p:nvPr/>
        </p:nvSpPr>
        <p:spPr>
          <a:xfrm>
            <a:off x="9265364" y="9971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C5101"/>
                </a:solidFill>
              </a:rPr>
              <a:t>√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F40DD0A-BB8A-C2B4-AC22-1A26E9256026}"/>
              </a:ext>
            </a:extLst>
          </p:cNvPr>
          <p:cNvSpPr/>
          <p:nvPr/>
        </p:nvSpPr>
        <p:spPr>
          <a:xfrm>
            <a:off x="9075420" y="4587240"/>
            <a:ext cx="144780" cy="1577340"/>
          </a:xfrm>
          <a:prstGeom prst="rightBrace">
            <a:avLst>
              <a:gd name="adj1" fmla="val 34649"/>
              <a:gd name="adj2" fmla="val 50000"/>
            </a:avLst>
          </a:prstGeom>
          <a:ln>
            <a:solidFill>
              <a:srgbClr val="FC5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1A9EF0-9E62-7B1A-7C1A-C69D9F0461F8}"/>
              </a:ext>
            </a:extLst>
          </p:cNvPr>
          <p:cNvSpPr txBox="1"/>
          <p:nvPr/>
        </p:nvSpPr>
        <p:spPr>
          <a:xfrm>
            <a:off x="9399248" y="5237409"/>
            <a:ext cx="2792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C5101"/>
                </a:solidFill>
              </a:rPr>
              <a:t>方案</a:t>
            </a:r>
            <a:r>
              <a:rPr lang="en-US" altLang="zh-CN" sz="1200" b="1" dirty="0">
                <a:solidFill>
                  <a:srgbClr val="FC5101"/>
                </a:solidFill>
              </a:rPr>
              <a:t>2</a:t>
            </a:r>
            <a:r>
              <a:rPr lang="zh-CN" altLang="en-US" sz="1200" b="1" dirty="0">
                <a:solidFill>
                  <a:srgbClr val="FC5101"/>
                </a:solidFill>
              </a:rPr>
              <a:t>：多智能体</a:t>
            </a:r>
            <a:r>
              <a:rPr lang="en-US" altLang="zh-CN" sz="1200" b="1" dirty="0">
                <a:solidFill>
                  <a:srgbClr val="FC5101"/>
                </a:solidFill>
              </a:rPr>
              <a:t>+</a:t>
            </a:r>
            <a:r>
              <a:rPr lang="zh-CN" altLang="en-US" sz="1200" b="1" dirty="0">
                <a:solidFill>
                  <a:srgbClr val="FC5101"/>
                </a:solidFill>
              </a:rPr>
              <a:t>优化算法</a:t>
            </a:r>
            <a:r>
              <a:rPr lang="en-US" altLang="zh-CN" sz="1200" b="1" dirty="0">
                <a:solidFill>
                  <a:srgbClr val="FC5101"/>
                </a:solidFill>
              </a:rPr>
              <a:t>+</a:t>
            </a:r>
            <a:r>
              <a:rPr lang="zh-CN" altLang="en-US" sz="1200" b="1" dirty="0">
                <a:solidFill>
                  <a:srgbClr val="FC5101"/>
                </a:solidFill>
              </a:rPr>
              <a:t>案例匹配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E66DB8-DC01-AE1A-C8F2-B45CA8A884C7}"/>
              </a:ext>
            </a:extLst>
          </p:cNvPr>
          <p:cNvSpPr txBox="1"/>
          <p:nvPr/>
        </p:nvSpPr>
        <p:spPr>
          <a:xfrm>
            <a:off x="9590627" y="1043285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C5101"/>
                </a:solidFill>
              </a:rPr>
              <a:t>方案</a:t>
            </a:r>
            <a:r>
              <a:rPr lang="en-US" altLang="zh-CN" sz="1200" b="1" dirty="0">
                <a:solidFill>
                  <a:srgbClr val="FC5101"/>
                </a:solidFill>
              </a:rPr>
              <a:t>1</a:t>
            </a:r>
            <a:r>
              <a:rPr lang="zh-CN" altLang="en-US" sz="1200" b="1" dirty="0">
                <a:solidFill>
                  <a:srgbClr val="FC5101"/>
                </a:solidFill>
              </a:rPr>
              <a:t>：强化学习 </a:t>
            </a:r>
            <a:r>
              <a:rPr lang="en-US" altLang="zh-CN" sz="1200" b="1" dirty="0">
                <a:solidFill>
                  <a:srgbClr val="FC5101"/>
                </a:solidFill>
              </a:rPr>
              <a:t>+ </a:t>
            </a:r>
            <a:r>
              <a:rPr lang="zh-CN" altLang="en-US" sz="1200" b="1" dirty="0">
                <a:solidFill>
                  <a:srgbClr val="FC5101"/>
                </a:solidFill>
              </a:rPr>
              <a:t>案例匹配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742377-480B-9ED6-25C9-EA5130E1ABCF}"/>
              </a:ext>
            </a:extLst>
          </p:cNvPr>
          <p:cNvSpPr txBox="1"/>
          <p:nvPr/>
        </p:nvSpPr>
        <p:spPr>
          <a:xfrm>
            <a:off x="9102947" y="51912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C5101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56235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7E8240-9689-5EA7-5A7F-27AA9A0C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92" y="0"/>
            <a:ext cx="1043386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F19C5B-BFC6-B200-AC5D-EEB1DF0A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37" y="2362200"/>
            <a:ext cx="4081539" cy="16017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E8A28D-D65D-7740-4A7B-8B369748B2BE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9B4FE399-CF99-F7F5-00AE-3A25E64215AF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80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EBF906-DC92-F501-6A07-5565A2750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"/>
          <a:stretch/>
        </p:blipFill>
        <p:spPr>
          <a:xfrm>
            <a:off x="2847975" y="0"/>
            <a:ext cx="88580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195E4E-6A0A-5352-408C-122BAC3B3E0F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DA7A3CCB-E896-A1EB-59FD-CAD4296A102B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96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321903-884C-0D51-C0AC-963654B683E1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73DCCC5F-42D7-1FD8-E9A5-BCD38241CA50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471317-630D-18D5-924A-FD491004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0" y="2177143"/>
            <a:ext cx="2235148" cy="2098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14BB83-4E38-D863-7956-815973F5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19" y="2177142"/>
            <a:ext cx="2233806" cy="20981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17EC8B-FC3B-9B6F-1CD4-BB05BCE20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7" y="2177142"/>
            <a:ext cx="2243640" cy="20981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AFE0DA-13AA-5019-D5D6-5A921691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053" y="2176779"/>
            <a:ext cx="2233806" cy="20985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F0D7DEC-DBD5-7FC5-E620-C0792ADCC88B}"/>
              </a:ext>
            </a:extLst>
          </p:cNvPr>
          <p:cNvSpPr txBox="1"/>
          <p:nvPr/>
        </p:nvSpPr>
        <p:spPr>
          <a:xfrm>
            <a:off x="178779" y="72794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建筑平面布局强化算法流程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36804C-D6EC-E16C-EB18-A561311083C5}"/>
              </a:ext>
            </a:extLst>
          </p:cNvPr>
          <p:cNvSpPr txBox="1"/>
          <p:nvPr/>
        </p:nvSpPr>
        <p:spPr>
          <a:xfrm>
            <a:off x="1060589" y="44917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Discrete Space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10B209-67B4-BCED-3F78-83464E69F732}"/>
              </a:ext>
            </a:extLst>
          </p:cNvPr>
          <p:cNvSpPr txBox="1"/>
          <p:nvPr/>
        </p:nvSpPr>
        <p:spPr>
          <a:xfrm>
            <a:off x="3995758" y="449992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F489D5-44B9-3C78-FAB0-881C94DF8280}"/>
              </a:ext>
            </a:extLst>
          </p:cNvPr>
          <p:cNvSpPr txBox="1"/>
          <p:nvPr/>
        </p:nvSpPr>
        <p:spPr>
          <a:xfrm>
            <a:off x="6445052" y="6031376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One Step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54727D-8B32-BA72-6BEF-B67D34F5F4AC}"/>
              </a:ext>
            </a:extLst>
          </p:cNvPr>
          <p:cNvSpPr txBox="1"/>
          <p:nvPr/>
        </p:nvSpPr>
        <p:spPr>
          <a:xfrm>
            <a:off x="6312004" y="44917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Observation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858055-909B-03E6-1DB3-FE29092C02CE}"/>
              </a:ext>
            </a:extLst>
          </p:cNvPr>
          <p:cNvSpPr txBox="1"/>
          <p:nvPr/>
        </p:nvSpPr>
        <p:spPr>
          <a:xfrm>
            <a:off x="4192718" y="6115570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Action</a:t>
            </a:r>
          </a:p>
          <a:p>
            <a:r>
              <a:rPr lang="en-US" altLang="zh-CN" dirty="0"/>
              <a:t>(X, Y, W, H, Type)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89BAC7A-64A8-4B6E-3722-125D7B97F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718" y="5105459"/>
            <a:ext cx="883609" cy="819076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D592C8C9-F01C-36E1-CB7F-08AD3254EA58}"/>
              </a:ext>
            </a:extLst>
          </p:cNvPr>
          <p:cNvSpPr/>
          <p:nvPr/>
        </p:nvSpPr>
        <p:spPr>
          <a:xfrm rot="5400000">
            <a:off x="4541209" y="4823629"/>
            <a:ext cx="186624" cy="270503"/>
          </a:xfrm>
          <a:prstGeom prst="rightArrow">
            <a:avLst/>
          </a:prstGeom>
          <a:solidFill>
            <a:srgbClr val="C5C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775E15B-5514-2D6B-FA24-8D618250D8B4}"/>
              </a:ext>
            </a:extLst>
          </p:cNvPr>
          <p:cNvSpPr/>
          <p:nvPr/>
        </p:nvSpPr>
        <p:spPr>
          <a:xfrm rot="5400000">
            <a:off x="4541209" y="5882596"/>
            <a:ext cx="186624" cy="270503"/>
          </a:xfrm>
          <a:prstGeom prst="rightArrow">
            <a:avLst/>
          </a:prstGeom>
          <a:solidFill>
            <a:srgbClr val="C5C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00BFF997-6094-41BB-855B-3E0193669770}"/>
              </a:ext>
            </a:extLst>
          </p:cNvPr>
          <p:cNvSpPr/>
          <p:nvPr/>
        </p:nvSpPr>
        <p:spPr>
          <a:xfrm>
            <a:off x="5569067" y="6130205"/>
            <a:ext cx="526933" cy="270503"/>
          </a:xfrm>
          <a:prstGeom prst="rightArrow">
            <a:avLst/>
          </a:prstGeom>
          <a:solidFill>
            <a:srgbClr val="C5C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82DF47B-E6B6-4B2A-E986-96A0D9734ECD}"/>
              </a:ext>
            </a:extLst>
          </p:cNvPr>
          <p:cNvSpPr/>
          <p:nvPr/>
        </p:nvSpPr>
        <p:spPr>
          <a:xfrm rot="16200000">
            <a:off x="6910100" y="5249713"/>
            <a:ext cx="665543" cy="270503"/>
          </a:xfrm>
          <a:prstGeom prst="rightArrow">
            <a:avLst>
              <a:gd name="adj1" fmla="val 50000"/>
              <a:gd name="adj2" fmla="val 103522"/>
            </a:avLst>
          </a:prstGeom>
          <a:solidFill>
            <a:srgbClr val="C5C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18BCD562-846F-B794-9F79-E06245DDCF2A}"/>
              </a:ext>
            </a:extLst>
          </p:cNvPr>
          <p:cNvSpPr/>
          <p:nvPr/>
        </p:nvSpPr>
        <p:spPr>
          <a:xfrm rot="10800000">
            <a:off x="5569067" y="4590581"/>
            <a:ext cx="526933" cy="270503"/>
          </a:xfrm>
          <a:prstGeom prst="rightArrow">
            <a:avLst/>
          </a:prstGeom>
          <a:noFill/>
          <a:ln>
            <a:solidFill>
              <a:srgbClr val="C5CAB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9B5D3E88-30A9-85E6-5CB1-8E27EDE8B20B}"/>
              </a:ext>
            </a:extLst>
          </p:cNvPr>
          <p:cNvSpPr/>
          <p:nvPr/>
        </p:nvSpPr>
        <p:spPr>
          <a:xfrm>
            <a:off x="8476584" y="4541166"/>
            <a:ext cx="526933" cy="270503"/>
          </a:xfrm>
          <a:prstGeom prst="rightArrow">
            <a:avLst/>
          </a:prstGeom>
          <a:solidFill>
            <a:srgbClr val="C5CA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32CC1E-6238-29B9-81DB-16FD5C294EA8}"/>
              </a:ext>
            </a:extLst>
          </p:cNvPr>
          <p:cNvSpPr txBox="1"/>
          <p:nvPr/>
        </p:nvSpPr>
        <p:spPr>
          <a:xfrm>
            <a:off x="9323774" y="449175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Final Result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81ACB8-BC90-77F5-DD10-C7ADE7DB50D7}"/>
              </a:ext>
            </a:extLst>
          </p:cNvPr>
          <p:cNvSpPr txBox="1"/>
          <p:nvPr/>
        </p:nvSpPr>
        <p:spPr>
          <a:xfrm>
            <a:off x="3218518" y="533033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RL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34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86907D-4E8B-2B81-8D5B-F4FD8EF9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974513"/>
            <a:ext cx="9652000" cy="55820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D7EEC0-F1F0-76A5-618E-42872D105041}"/>
              </a:ext>
            </a:extLst>
          </p:cNvPr>
          <p:cNvSpPr txBox="1"/>
          <p:nvPr/>
        </p:nvSpPr>
        <p:spPr>
          <a:xfrm>
            <a:off x="669191" y="290063"/>
            <a:ext cx="4412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C5101"/>
                </a:solidFill>
              </a:rPr>
              <a:t>2.</a:t>
            </a:r>
            <a:r>
              <a:rPr lang="zh-CN" altLang="en-US" sz="2000" b="1" dirty="0">
                <a:solidFill>
                  <a:srgbClr val="FC5101"/>
                </a:solidFill>
              </a:rPr>
              <a:t>公共建筑平面布局选题</a:t>
            </a:r>
          </a:p>
        </p:txBody>
      </p:sp>
      <p:sp>
        <p:nvSpPr>
          <p:cNvPr id="3" name="平行四边形 4">
            <a:extLst>
              <a:ext uri="{FF2B5EF4-FFF2-40B4-BE49-F238E27FC236}">
                <a16:creationId xmlns:a16="http://schemas.microsoft.com/office/drawing/2014/main" id="{8BAE6F5E-B485-3040-00BD-27293EDBCE66}"/>
              </a:ext>
            </a:extLst>
          </p:cNvPr>
          <p:cNvSpPr/>
          <p:nvPr/>
        </p:nvSpPr>
        <p:spPr>
          <a:xfrm>
            <a:off x="574365" y="363551"/>
            <a:ext cx="134327" cy="253133"/>
          </a:xfrm>
          <a:custGeom>
            <a:avLst/>
            <a:gdLst>
              <a:gd name="connsiteX0" fmla="*/ 0 w 511147"/>
              <a:gd name="connsiteY0" fmla="*/ 364920 h 364920"/>
              <a:gd name="connsiteX1" fmla="*/ 91230 w 511147"/>
              <a:gd name="connsiteY1" fmla="*/ 0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511147"/>
              <a:gd name="connsiteY0" fmla="*/ 364920 h 364920"/>
              <a:gd name="connsiteX1" fmla="*/ 413493 w 511147"/>
              <a:gd name="connsiteY1" fmla="*/ 1587 h 364920"/>
              <a:gd name="connsiteX2" fmla="*/ 511147 w 511147"/>
              <a:gd name="connsiteY2" fmla="*/ 0 h 364920"/>
              <a:gd name="connsiteX3" fmla="*/ 419917 w 511147"/>
              <a:gd name="connsiteY3" fmla="*/ 364920 h 364920"/>
              <a:gd name="connsiteX4" fmla="*/ 0 w 511147"/>
              <a:gd name="connsiteY4" fmla="*/ 364920 h 364920"/>
              <a:gd name="connsiteX0" fmla="*/ 0 w 193647"/>
              <a:gd name="connsiteY0" fmla="*/ 363332 h 364920"/>
              <a:gd name="connsiteX1" fmla="*/ 95993 w 193647"/>
              <a:gd name="connsiteY1" fmla="*/ 1587 h 364920"/>
              <a:gd name="connsiteX2" fmla="*/ 193647 w 193647"/>
              <a:gd name="connsiteY2" fmla="*/ 0 h 364920"/>
              <a:gd name="connsiteX3" fmla="*/ 102417 w 193647"/>
              <a:gd name="connsiteY3" fmla="*/ 364920 h 364920"/>
              <a:gd name="connsiteX4" fmla="*/ 0 w 193647"/>
              <a:gd name="connsiteY4" fmla="*/ 363332 h 3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47" h="364920">
                <a:moveTo>
                  <a:pt x="0" y="363332"/>
                </a:moveTo>
                <a:lnTo>
                  <a:pt x="95993" y="1587"/>
                </a:lnTo>
                <a:lnTo>
                  <a:pt x="193647" y="0"/>
                </a:lnTo>
                <a:lnTo>
                  <a:pt x="102417" y="364920"/>
                </a:lnTo>
                <a:lnTo>
                  <a:pt x="0" y="363332"/>
                </a:lnTo>
                <a:close/>
              </a:path>
            </a:pathLst>
          </a:custGeom>
          <a:solidFill>
            <a:srgbClr val="FC51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20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475</Words>
  <Application>Microsoft Office PowerPoint</Application>
  <PresentationFormat>宽屏</PresentationFormat>
  <Paragraphs>73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Charis SIL</vt:lpstr>
      <vt:lpstr>微软雅黑</vt:lpstr>
      <vt:lpstr>等线</vt:lpstr>
      <vt:lpstr>等线 Light</vt:lpstr>
      <vt:lpstr>黑体</vt:lpstr>
      <vt:lpstr>Arial</vt:lpstr>
      <vt:lpstr>Office 主题​​</vt:lpstr>
      <vt:lpstr>选题报告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Jeremy</dc:creator>
  <cp:lastModifiedBy>Feng Jeremy</cp:lastModifiedBy>
  <cp:revision>20</cp:revision>
  <dcterms:created xsi:type="dcterms:W3CDTF">2024-06-18T02:39:18Z</dcterms:created>
  <dcterms:modified xsi:type="dcterms:W3CDTF">2024-06-18T13:56:27Z</dcterms:modified>
</cp:coreProperties>
</file>